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7" r:id="rId2"/>
    <p:sldId id="368" r:id="rId3"/>
    <p:sldId id="259" r:id="rId4"/>
    <p:sldId id="307" r:id="rId5"/>
    <p:sldId id="371" r:id="rId6"/>
    <p:sldId id="370" r:id="rId7"/>
    <p:sldId id="372" r:id="rId8"/>
    <p:sldId id="373" r:id="rId9"/>
    <p:sldId id="374" r:id="rId10"/>
    <p:sldId id="308" r:id="rId11"/>
    <p:sldId id="338" r:id="rId12"/>
    <p:sldId id="377" r:id="rId13"/>
    <p:sldId id="380" r:id="rId14"/>
    <p:sldId id="378" r:id="rId15"/>
    <p:sldId id="381" r:id="rId16"/>
    <p:sldId id="342" r:id="rId17"/>
    <p:sldId id="382" r:id="rId18"/>
    <p:sldId id="383" r:id="rId19"/>
    <p:sldId id="384" r:id="rId20"/>
    <p:sldId id="385" r:id="rId21"/>
    <p:sldId id="375" r:id="rId22"/>
    <p:sldId id="376" r:id="rId23"/>
    <p:sldId id="38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6777F86-1AD3-E745-8504-58BCD5495FDB}">
          <p14:sldIdLst>
            <p14:sldId id="257"/>
            <p14:sldId id="368"/>
            <p14:sldId id="259"/>
            <p14:sldId id="307"/>
            <p14:sldId id="371"/>
            <p14:sldId id="370"/>
            <p14:sldId id="372"/>
            <p14:sldId id="373"/>
            <p14:sldId id="374"/>
            <p14:sldId id="308"/>
            <p14:sldId id="338"/>
            <p14:sldId id="377"/>
            <p14:sldId id="380"/>
            <p14:sldId id="378"/>
            <p14:sldId id="381"/>
            <p14:sldId id="342"/>
            <p14:sldId id="382"/>
            <p14:sldId id="383"/>
            <p14:sldId id="384"/>
            <p14:sldId id="385"/>
            <p14:sldId id="375"/>
            <p14:sldId id="376"/>
            <p14:sldId id="3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E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1"/>
    <p:restoredTop sz="91285"/>
  </p:normalViewPr>
  <p:slideViewPr>
    <p:cSldViewPr snapToGrid="0" snapToObjects="1">
      <p:cViewPr varScale="1">
        <p:scale>
          <a:sx n="104" d="100"/>
          <a:sy n="104" d="100"/>
        </p:scale>
        <p:origin x="1122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8A9A7-2F8A-8542-A5B3-1DCBE9DCB46D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1345F-47DA-8D41-A25D-7C1673F27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6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5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2385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167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083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595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357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30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7873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576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259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82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471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47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90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56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5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219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165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5508-BB0A-464D-ADEF-3A0075ABE227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159A3-DF54-4C46-A244-9A1C3258A5D5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1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23A13-4A4C-C245-A282-B82029FF14A9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16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DBABF-E9B9-0B48-88BB-0E26979FE3C3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68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FF0DC-4CC6-E74B-ADE9-A3A724E54A70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29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CA4E7-51A4-4043-B144-32E78EB53B2F}" type="datetime1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50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53EF-D8E3-0440-8139-36EEB92428E3}" type="datetime1">
              <a:rPr lang="en-US" smtClean="0"/>
              <a:t>4/3/2025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3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7A2-9965-7C42-98E1-8D5C145B4EDB}" type="datetime1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1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07D39-643B-3A4B-8B1B-C9B22069A6E3}" type="datetime1">
              <a:rPr lang="en-US" smtClean="0"/>
              <a:t>4/3/2025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1225-698E-4144-BE2D-C0FAD87E1DE5}" type="datetime1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41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2CE43-A1E8-1340-A845-87D6176A44FB}" type="datetime1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36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80DAD-0F0E-1C48-9551-E0290ADDD356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0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123026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b="1" dirty="0"/>
              <a:t>Data Management for </a:t>
            </a:r>
            <a:br>
              <a:rPr lang="en-US" b="1" dirty="0"/>
            </a:br>
            <a:r>
              <a:rPr lang="en-US" b="1" dirty="0"/>
              <a:t>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02701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Lecture 2: Statistical Inference and Exploratory Data Analysis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Prof.Asoc.Endri</a:t>
            </a:r>
            <a:r>
              <a:rPr lang="en-US" dirty="0"/>
              <a:t> </a:t>
            </a:r>
            <a:r>
              <a:rPr lang="en-US" dirty="0" err="1"/>
              <a:t>Raço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 about in this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Uncertainty and Randomness in Data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Modeling Data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Samples and Distributions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8321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Data represents the </a:t>
            </a:r>
            <a:r>
              <a:rPr lang="en-US" b="1" dirty="0">
                <a:solidFill>
                  <a:srgbClr val="0070C0"/>
                </a:solidFill>
              </a:rPr>
              <a:t>traces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of real-world processes.</a:t>
            </a:r>
          </a:p>
          <a:p>
            <a:pPr lvl="1"/>
            <a:r>
              <a:rPr lang="en-US" dirty="0"/>
              <a:t>The collected traces correspond to a </a:t>
            </a:r>
            <a:r>
              <a:rPr lang="en-US" b="1" dirty="0">
                <a:solidFill>
                  <a:srgbClr val="0070C0"/>
                </a:solidFill>
              </a:rPr>
              <a:t>sample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of those processes.</a:t>
            </a:r>
          </a:p>
          <a:p>
            <a:pPr lvl="1"/>
            <a:endParaRPr lang="en-US" dirty="0"/>
          </a:p>
          <a:p>
            <a:r>
              <a:rPr lang="en-US" dirty="0"/>
              <a:t>There is </a:t>
            </a:r>
            <a:r>
              <a:rPr lang="en-US" b="1" dirty="0">
                <a:solidFill>
                  <a:srgbClr val="0070C0"/>
                </a:solidFill>
              </a:rPr>
              <a:t>randomness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rgbClr val="0070C0"/>
                </a:solidFill>
              </a:rPr>
              <a:t>uncertainty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in the data collection process.</a:t>
            </a:r>
          </a:p>
          <a:p>
            <a:pPr lvl="1"/>
            <a:endParaRPr lang="en-US" dirty="0"/>
          </a:p>
          <a:p>
            <a:r>
              <a:rPr lang="en-US" dirty="0"/>
              <a:t>The process that generates the data is </a:t>
            </a:r>
            <a:r>
              <a:rPr lang="en-US" b="1" dirty="0">
                <a:solidFill>
                  <a:srgbClr val="0070C0"/>
                </a:solidFill>
              </a:rPr>
              <a:t>stochastic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(random).</a:t>
            </a:r>
          </a:p>
          <a:p>
            <a:pPr lvl="1"/>
            <a:r>
              <a:rPr lang="en-US" dirty="0"/>
              <a:t>Example: Let’s toss a coin! What will the outcome be? Heads or tails? There are many factors that make a coin toss a stochastic process.</a:t>
            </a:r>
          </a:p>
          <a:p>
            <a:pPr lvl="1"/>
            <a:endParaRPr lang="en-US" dirty="0"/>
          </a:p>
          <a:p>
            <a:r>
              <a:rPr lang="en-US" dirty="0"/>
              <a:t>The sampling process introduces uncertainty.</a:t>
            </a:r>
          </a:p>
          <a:p>
            <a:pPr lvl="1"/>
            <a:r>
              <a:rPr lang="en-US" dirty="0"/>
              <a:t>Example: Errors due to sensor position due to error in GPS, errors due to the angles of laser travel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Uncertainty and Randomness</a:t>
            </a:r>
          </a:p>
        </p:txBody>
      </p:sp>
    </p:spTree>
    <p:extLst>
      <p:ext uri="{BB962C8B-B14F-4D97-AF65-F5344CB8AC3E}">
        <p14:creationId xmlns:p14="http://schemas.microsoft.com/office/powerpoint/2010/main" val="22761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represents the </a:t>
            </a:r>
            <a:r>
              <a:rPr lang="en-US" b="1" dirty="0">
                <a:solidFill>
                  <a:srgbClr val="0070C0"/>
                </a:solidFill>
              </a:rPr>
              <a:t>traces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of real-world processes.</a:t>
            </a:r>
          </a:p>
          <a:p>
            <a:pPr lvl="1"/>
            <a:endParaRPr lang="en-US" dirty="0"/>
          </a:p>
          <a:p>
            <a:r>
              <a:rPr lang="en-US" dirty="0"/>
              <a:t>Part of the data science process: We need to </a:t>
            </a:r>
            <a:r>
              <a:rPr lang="en-US" b="1" dirty="0">
                <a:solidFill>
                  <a:srgbClr val="0070C0"/>
                </a:solidFill>
              </a:rPr>
              <a:t>model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the real-world.</a:t>
            </a:r>
          </a:p>
          <a:p>
            <a:endParaRPr lang="en-US" dirty="0"/>
          </a:p>
          <a:p>
            <a:r>
              <a:rPr lang="en-US" dirty="0"/>
              <a:t>A model is a function</a:t>
            </a:r>
            <a:r>
              <a:rPr lang="en-US" b="1" dirty="0"/>
              <a:t> </a:t>
            </a:r>
            <a:r>
              <a:rPr lang="en-US" dirty="0"/>
              <a:t>f</a:t>
            </a:r>
            <a:r>
              <a:rPr lang="el-GR" baseline="-25000" dirty="0"/>
              <a:t>θ</a:t>
            </a:r>
            <a:r>
              <a:rPr lang="en-US" dirty="0"/>
              <a:t>(x)</a:t>
            </a:r>
            <a:endParaRPr lang="el-GR" dirty="0"/>
          </a:p>
          <a:p>
            <a:pPr lvl="1"/>
            <a:r>
              <a:rPr lang="en-US" dirty="0"/>
              <a:t>x: input variables (can be a vector)</a:t>
            </a:r>
          </a:p>
          <a:p>
            <a:pPr lvl="1"/>
            <a:r>
              <a:rPr lang="el-GR" dirty="0"/>
              <a:t>θ</a:t>
            </a:r>
            <a:r>
              <a:rPr lang="en-US" dirty="0"/>
              <a:t>: model parameters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1565949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represents the </a:t>
            </a:r>
            <a:r>
              <a:rPr lang="en-US" b="1" dirty="0">
                <a:solidFill>
                  <a:srgbClr val="0070C0"/>
                </a:solidFill>
              </a:rPr>
              <a:t>traces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of real-world processes.</a:t>
            </a:r>
          </a:p>
          <a:p>
            <a:pPr lvl="1"/>
            <a:endParaRPr lang="en-US" dirty="0"/>
          </a:p>
          <a:p>
            <a:r>
              <a:rPr lang="en-US" dirty="0"/>
              <a:t>There is </a:t>
            </a:r>
            <a:r>
              <a:rPr lang="en-US" b="1" dirty="0">
                <a:solidFill>
                  <a:srgbClr val="0070C0"/>
                </a:solidFill>
              </a:rPr>
              <a:t>randomness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rgbClr val="0070C0"/>
                </a:solidFill>
              </a:rPr>
              <a:t>uncertainty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in the data collection process.</a:t>
            </a:r>
          </a:p>
          <a:p>
            <a:endParaRPr lang="en-US" dirty="0"/>
          </a:p>
          <a:p>
            <a:r>
              <a:rPr lang="en-US" dirty="0"/>
              <a:t>A model is a function</a:t>
            </a:r>
            <a:r>
              <a:rPr lang="en-US" b="1" dirty="0"/>
              <a:t> </a:t>
            </a:r>
            <a:r>
              <a:rPr lang="en-US" dirty="0"/>
              <a:t>f</a:t>
            </a:r>
            <a:r>
              <a:rPr lang="el-GR" baseline="-25000" dirty="0"/>
              <a:t>θ</a:t>
            </a:r>
            <a:r>
              <a:rPr lang="en-US" dirty="0"/>
              <a:t>(x)</a:t>
            </a:r>
            <a:endParaRPr lang="el-GR" dirty="0"/>
          </a:p>
          <a:p>
            <a:pPr lvl="1"/>
            <a:r>
              <a:rPr lang="en-US" dirty="0"/>
              <a:t>x: input variables (can be a vector)</a:t>
            </a:r>
          </a:p>
          <a:p>
            <a:pPr lvl="1"/>
            <a:r>
              <a:rPr lang="el-GR" dirty="0"/>
              <a:t>θ</a:t>
            </a:r>
            <a:r>
              <a:rPr lang="en-US" dirty="0"/>
              <a:t>: model parameters</a:t>
            </a:r>
          </a:p>
          <a:p>
            <a:pPr lvl="1"/>
            <a:endParaRPr lang="en-US" dirty="0"/>
          </a:p>
          <a:p>
            <a:r>
              <a:rPr lang="en-US" dirty="0"/>
              <a:t>Models should rely on </a:t>
            </a:r>
            <a:r>
              <a:rPr lang="en-US" b="1" dirty="0">
                <a:solidFill>
                  <a:srgbClr val="0070C0"/>
                </a:solidFill>
              </a:rPr>
              <a:t>probability theory </a:t>
            </a:r>
            <a:r>
              <a:rPr lang="en-US" dirty="0"/>
              <a:t>to capture uncertainty and randomness!</a:t>
            </a:r>
            <a:endParaRPr lang="el-GR" b="1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13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Modeling Uncertainty and Randomness</a:t>
            </a:r>
          </a:p>
        </p:txBody>
      </p:sp>
    </p:spTree>
    <p:extLst>
      <p:ext uri="{BB962C8B-B14F-4D97-AF65-F5344CB8AC3E}">
        <p14:creationId xmlns:p14="http://schemas.microsoft.com/office/powerpoint/2010/main" val="343678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14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Modeling Example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253" y="1443832"/>
            <a:ext cx="8747493" cy="529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976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Modeling Example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253" y="1443832"/>
            <a:ext cx="8747493" cy="5291693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2122098" y="2242868"/>
            <a:ext cx="8347648" cy="277770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8125" y="1581617"/>
            <a:ext cx="3463543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70C0"/>
                </a:solidFill>
              </a:rPr>
              <a:t>The model corresponds to a linear function</a:t>
            </a:r>
          </a:p>
        </p:txBody>
      </p:sp>
    </p:spTree>
    <p:extLst>
      <p:ext uri="{BB962C8B-B14F-4D97-AF65-F5344CB8AC3E}">
        <p14:creationId xmlns:p14="http://schemas.microsoft.com/office/powerpoint/2010/main" val="2077265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16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Population and Samples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Population is complete set of traces/data points.</a:t>
            </a:r>
          </a:p>
          <a:p>
            <a:pPr lvl="1"/>
            <a:r>
              <a:rPr lang="en-US" dirty="0"/>
              <a:t>US population 314 Million, world population is 7 billion for example</a:t>
            </a:r>
          </a:p>
          <a:p>
            <a:pPr lvl="1"/>
            <a:r>
              <a:rPr lang="en-US" dirty="0"/>
              <a:t>All voters, all things</a:t>
            </a:r>
          </a:p>
          <a:p>
            <a:endParaRPr lang="en-US" dirty="0"/>
          </a:p>
          <a:p>
            <a:r>
              <a:rPr lang="en-US" dirty="0"/>
              <a:t>Sample is a subset of the complete set (or population).</a:t>
            </a:r>
          </a:p>
          <a:p>
            <a:pPr lvl="1"/>
            <a:r>
              <a:rPr lang="en-US" dirty="0"/>
              <a:t>How we select the sample introduces biases into the data</a:t>
            </a:r>
          </a:p>
          <a:p>
            <a:endParaRPr lang="en-US" dirty="0"/>
          </a:p>
          <a:p>
            <a:r>
              <a:rPr lang="en-US" dirty="0"/>
              <a:t>Population </a:t>
            </a:r>
            <a:r>
              <a:rPr lang="en-US" dirty="0">
                <a:sym typeface="Wingdings" panose="05000000000000000000" pitchFamily="2" charset="2"/>
              </a:rPr>
              <a:t>sample  mathematical model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0242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17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Population and Samples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Example: Emails sent by people in the CS dept. in a year.</a:t>
            </a:r>
          </a:p>
          <a:p>
            <a:endParaRPr lang="en-US" dirty="0"/>
          </a:p>
          <a:p>
            <a:r>
              <a:rPr lang="en-US" dirty="0"/>
              <a:t>Method 1: 1/10 of all emails over the year randomly chosen</a:t>
            </a:r>
          </a:p>
          <a:p>
            <a:endParaRPr lang="en-US" dirty="0"/>
          </a:p>
          <a:p>
            <a:r>
              <a:rPr lang="en-US" dirty="0"/>
              <a:t>Method 2: 1/10 of people randomly chosen; all their email over the year</a:t>
            </a:r>
          </a:p>
          <a:p>
            <a:endParaRPr lang="en-US" dirty="0"/>
          </a:p>
          <a:p>
            <a:r>
              <a:rPr lang="en-US" dirty="0"/>
              <a:t>Both are reasonable sample selection method for analysis.</a:t>
            </a:r>
          </a:p>
          <a:p>
            <a:endParaRPr lang="en-US" dirty="0"/>
          </a:p>
          <a:p>
            <a:r>
              <a:rPr lang="en-US" dirty="0"/>
              <a:t>However estimations pdfs (probability distribution functions) of the emails sent by a person for the two samples will be different.</a:t>
            </a:r>
          </a:p>
        </p:txBody>
      </p:sp>
    </p:spTree>
    <p:extLst>
      <p:ext uri="{BB962C8B-B14F-4D97-AF65-F5344CB8AC3E}">
        <p14:creationId xmlns:p14="http://schemas.microsoft.com/office/powerpoint/2010/main" val="21311146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Back to Models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Abstraction of a real world process </a:t>
            </a:r>
          </a:p>
          <a:p>
            <a:endParaRPr lang="en-US" dirty="0"/>
          </a:p>
          <a:p>
            <a:r>
              <a:rPr lang="en-US" dirty="0"/>
              <a:t>How to build a model?</a:t>
            </a:r>
          </a:p>
          <a:p>
            <a:endParaRPr lang="en-US" dirty="0"/>
          </a:p>
          <a:p>
            <a:r>
              <a:rPr lang="en-US" dirty="0"/>
              <a:t>Probability distribution functions (pdfs) are building blocks of statistical models.</a:t>
            </a:r>
          </a:p>
        </p:txBody>
      </p:sp>
    </p:spTree>
    <p:extLst>
      <p:ext uri="{BB962C8B-B14F-4D97-AF65-F5344CB8AC3E}">
        <p14:creationId xmlns:p14="http://schemas.microsoft.com/office/powerpoint/2010/main" val="217636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19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Probability Distributions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Normal, uniform, Cauchy, t-, F-, Chi-square, exponential, Weibull, lognormal, etc.</a:t>
            </a:r>
          </a:p>
          <a:p>
            <a:endParaRPr lang="en-US" dirty="0"/>
          </a:p>
          <a:p>
            <a:r>
              <a:rPr lang="en-US" dirty="0"/>
              <a:t>They are known as continuous density functions </a:t>
            </a:r>
          </a:p>
          <a:p>
            <a:endParaRPr lang="en-US" dirty="0"/>
          </a:p>
          <a:p>
            <a:r>
              <a:rPr lang="en-US" dirty="0"/>
              <a:t>For a probability density function, if we integrate the function to find the area under the curve it is 1, allowing it to be interpreted as probability.</a:t>
            </a:r>
          </a:p>
          <a:p>
            <a:endParaRPr lang="en-US" dirty="0"/>
          </a:p>
          <a:p>
            <a:r>
              <a:rPr lang="en-US" dirty="0"/>
              <a:t>Further, joint distributions, conditional distributions and many more.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760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7622"/>
          </a:xfrm>
        </p:spPr>
        <p:txBody>
          <a:bodyPr>
            <a:normAutofit/>
          </a:bodyPr>
          <a:lstStyle/>
          <a:p>
            <a:r>
              <a:rPr lang="en-US" dirty="0"/>
              <a:t>First assignment (P0)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j-lt"/>
              </a:rPr>
              <a:t>Create a GitHub account and clone the </a:t>
            </a:r>
            <a:r>
              <a:rPr lang="en-US" sz="3600" dirty="0" err="1">
                <a:solidFill>
                  <a:schemeClr val="tx1"/>
                </a:solidFill>
                <a:latin typeface="+mj-lt"/>
              </a:rPr>
              <a:t>github</a:t>
            </a:r>
            <a:r>
              <a:rPr lang="en-US" sz="3600" dirty="0">
                <a:solidFill>
                  <a:schemeClr val="tx1"/>
                </a:solidFill>
                <a:latin typeface="+mj-lt"/>
              </a:rPr>
              <a:t> repository of the class.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123325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Fitting a Model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Fitting a model means estimating the parameters of the model.</a:t>
            </a:r>
          </a:p>
          <a:p>
            <a:pPr lvl="1"/>
            <a:r>
              <a:rPr lang="en-US" dirty="0"/>
              <a:t>What distribution, what are the values of min, max, mean, </a:t>
            </a:r>
            <a:r>
              <a:rPr lang="en-US" dirty="0" err="1"/>
              <a:t>stddev</a:t>
            </a:r>
            <a:r>
              <a:rPr lang="en-US" dirty="0"/>
              <a:t>, etc.</a:t>
            </a:r>
          </a:p>
          <a:p>
            <a:endParaRPr lang="en-US" dirty="0"/>
          </a:p>
          <a:p>
            <a:r>
              <a:rPr lang="en-US" dirty="0"/>
              <a:t>It involves algorithms such as maximum likelihood estimation (MLE) and optimization methods.</a:t>
            </a:r>
          </a:p>
          <a:p>
            <a:endParaRPr lang="en-US" dirty="0"/>
          </a:p>
          <a:p>
            <a:r>
              <a:rPr lang="en-US" dirty="0"/>
              <a:t>Example:  y = </a:t>
            </a:r>
            <a:r>
              <a:rPr lang="el-GR" dirty="0"/>
              <a:t>β1+β2∗</a:t>
            </a:r>
            <a:r>
              <a:rPr lang="en-US" dirty="0"/>
              <a:t>𝑥 </a:t>
            </a:r>
            <a:r>
              <a:rPr lang="en-US" dirty="0">
                <a:sym typeface="Wingdings" pitchFamily="2" charset="2"/>
              </a:rPr>
              <a:t> y = 7.2 + 4.5*x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7698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Exploratory Data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4786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 about in this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Intro to Exploratory Data Analysis (EDA)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Activity: EDA in </a:t>
            </a:r>
            <a:r>
              <a:rPr lang="en-US" dirty="0" err="1">
                <a:latin typeface="+mj-lt"/>
              </a:rPr>
              <a:t>Jupyter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22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95805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Activity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Notebook link provided on </a:t>
            </a:r>
            <a:r>
              <a:rPr lang="en-US"/>
              <a:t>github.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78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Quick Recap: The data science workflow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Statistical Inference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Exploratory Data Analysis</a:t>
            </a:r>
          </a:p>
          <a:p>
            <a:pPr lvl="1"/>
            <a:r>
              <a:rPr lang="en-US" dirty="0">
                <a:latin typeface="+mj-lt"/>
              </a:rPr>
              <a:t>Activity: EDA in </a:t>
            </a:r>
            <a:r>
              <a:rPr lang="en-US" dirty="0" err="1">
                <a:latin typeface="+mj-lt"/>
              </a:rPr>
              <a:t>Jupyter</a:t>
            </a:r>
            <a:r>
              <a:rPr lang="en-US" dirty="0">
                <a:latin typeface="+mj-lt"/>
              </a:rPr>
              <a:t> notebook</a:t>
            </a: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Quick Recap: The DS Workflow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961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definition of data science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3" name="Rectangle 2"/>
          <p:cNvSpPr/>
          <p:nvPr/>
        </p:nvSpPr>
        <p:spPr>
          <a:xfrm>
            <a:off x="1431985" y="2500025"/>
            <a:ext cx="1020319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333333"/>
                </a:solidFill>
              </a:rPr>
              <a:t>Data science is a broad field that refers to the collective processes, theories, concepts, tools and technologies that enable the review, analysis and extraction of valuable knowledge and information from raw data.</a:t>
            </a:r>
          </a:p>
          <a:p>
            <a:endParaRPr lang="en-US" sz="3200" dirty="0">
              <a:solidFill>
                <a:srgbClr val="333333"/>
              </a:solidFill>
            </a:endParaRPr>
          </a:p>
          <a:p>
            <a:r>
              <a:rPr lang="en-US" sz="3200" dirty="0">
                <a:solidFill>
                  <a:srgbClr val="333333"/>
                </a:solidFill>
              </a:rPr>
              <a:t>Source: </a:t>
            </a:r>
            <a:r>
              <a:rPr lang="en-US" sz="3200" dirty="0" err="1">
                <a:solidFill>
                  <a:srgbClr val="333333"/>
                </a:solidFill>
              </a:rPr>
              <a:t>Techopedia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22963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workflow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887" y="1339203"/>
            <a:ext cx="7786225" cy="469398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8780" y="603318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cacm.acm.org</a:t>
            </a:r>
            <a:r>
              <a:rPr lang="en-US" dirty="0"/>
              <a:t>/blogs/blog-</a:t>
            </a:r>
            <a:r>
              <a:rPr lang="en-US" dirty="0" err="1"/>
              <a:t>cacm</a:t>
            </a:r>
            <a:r>
              <a:rPr lang="en-US" dirty="0"/>
              <a:t>/169199-data-science-workflow-overview-and-challenges/</a:t>
            </a:r>
            <a:r>
              <a:rPr lang="en-US" dirty="0" err="1"/>
              <a:t>fulltext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7799" y="4474123"/>
            <a:ext cx="4150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What is wrong here?</a:t>
            </a:r>
          </a:p>
        </p:txBody>
      </p:sp>
    </p:spTree>
    <p:extLst>
      <p:ext uri="{BB962C8B-B14F-4D97-AF65-F5344CB8AC3E}">
        <p14:creationId xmlns:p14="http://schemas.microsoft.com/office/powerpoint/2010/main" val="199371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workflow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585466" y="3674179"/>
            <a:ext cx="50289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Data science is 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not (only) about hacking!</a:t>
            </a:r>
          </a:p>
        </p:txBody>
      </p:sp>
    </p:spTree>
    <p:extLst>
      <p:ext uri="{BB962C8B-B14F-4D97-AF65-F5344CB8AC3E}">
        <p14:creationId xmlns:p14="http://schemas.microsoft.com/office/powerpoint/2010/main" val="1608480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88900"/>
            <a:ext cx="10795000" cy="6680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8500" y="1327795"/>
            <a:ext cx="44563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Your mind-set should be “statistical thinking in the age of big-data”</a:t>
            </a:r>
          </a:p>
        </p:txBody>
      </p:sp>
    </p:spTree>
    <p:extLst>
      <p:ext uri="{BB962C8B-B14F-4D97-AF65-F5344CB8AC3E}">
        <p14:creationId xmlns:p14="http://schemas.microsoft.com/office/powerpoint/2010/main" val="1599752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Statistical Inference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7120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3967</TotalTime>
  <Words>815</Words>
  <Application>Microsoft Office PowerPoint</Application>
  <PresentationFormat>Widescreen</PresentationFormat>
  <Paragraphs>174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  Data Management for  Data Science</vt:lpstr>
      <vt:lpstr>First assignment (P0)</vt:lpstr>
      <vt:lpstr>Today’s Lecture</vt:lpstr>
      <vt:lpstr>1. Quick Recap: The DS Workflow</vt:lpstr>
      <vt:lpstr>One definition of data science</vt:lpstr>
      <vt:lpstr>Data science workflow</vt:lpstr>
      <vt:lpstr>Data science workflow</vt:lpstr>
      <vt:lpstr>PowerPoint Presentation</vt:lpstr>
      <vt:lpstr>2. Statistical Inference</vt:lpstr>
      <vt:lpstr>What you will learn about in this section</vt:lpstr>
      <vt:lpstr>Uncertainty and Randomness</vt:lpstr>
      <vt:lpstr>Models</vt:lpstr>
      <vt:lpstr>Modeling Uncertainty and Randomness</vt:lpstr>
      <vt:lpstr>Modeling Example</vt:lpstr>
      <vt:lpstr>Modeling Example</vt:lpstr>
      <vt:lpstr>Population and Samples</vt:lpstr>
      <vt:lpstr>Population and Samples</vt:lpstr>
      <vt:lpstr>Back to Models</vt:lpstr>
      <vt:lpstr>Probability Distributions</vt:lpstr>
      <vt:lpstr>Fitting a Model</vt:lpstr>
      <vt:lpstr>3. Exploratory Data Analysis</vt:lpstr>
      <vt:lpstr>What you will learn about in this section</vt:lpstr>
      <vt:lpstr>Activity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Style Guide</dc:title>
  <dc:creator>Alex Ratner</dc:creator>
  <cp:lastModifiedBy>ENDRI RACO</cp:lastModifiedBy>
  <cp:revision>337</cp:revision>
  <cp:lastPrinted>2019-01-22T23:38:09Z</cp:lastPrinted>
  <dcterms:created xsi:type="dcterms:W3CDTF">2015-09-11T05:09:33Z</dcterms:created>
  <dcterms:modified xsi:type="dcterms:W3CDTF">2025-04-03T10:17:52Z</dcterms:modified>
</cp:coreProperties>
</file>

<file path=docProps/thumbnail.jpeg>
</file>